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82" r:id="rId5"/>
    <p:sldId id="261" r:id="rId6"/>
    <p:sldId id="275" r:id="rId7"/>
    <p:sldId id="273" r:id="rId8"/>
    <p:sldId id="277" r:id="rId9"/>
    <p:sldId id="279" r:id="rId10"/>
    <p:sldId id="281" r:id="rId11"/>
    <p:sldId id="280" r:id="rId12"/>
    <p:sldId id="269" r:id="rId13"/>
    <p:sldId id="276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, Kaylyn R." initials="KK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3249" autoAdjust="0"/>
  </p:normalViewPr>
  <p:slideViewPr>
    <p:cSldViewPr snapToGrid="0">
      <p:cViewPr varScale="1">
        <p:scale>
          <a:sx n="92" d="100"/>
          <a:sy n="92" d="100"/>
        </p:scale>
        <p:origin x="-1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3-20T12:10:34.53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769EC-EB39-4EFC-8C55-772C5A45314B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40B27-9463-426E-B1DC-1CE0FDCC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0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6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NIÑo</a:t>
            </a:r>
            <a:r>
              <a:rPr lang="en-US" dirty="0" smtClean="0"/>
              <a:t> is an abnormal warming of the tropical east Pacific, caused by a reduction of the easterly</a:t>
            </a:r>
            <a:r>
              <a:rPr lang="en-US" baseline="0" dirty="0" smtClean="0"/>
              <a:t> trades winds, that allows water to “slosh back toward S. America, choking off the cold upwelling.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5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current</a:t>
            </a:r>
            <a:r>
              <a:rPr lang="en-US" baseline="0" dirty="0" smtClean="0"/>
              <a:t> El Niño is comparable to the previous two record El </a:t>
            </a:r>
            <a:r>
              <a:rPr lang="en-US" baseline="0" dirty="0" err="1" smtClean="0"/>
              <a:t>Niños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3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that</a:t>
            </a:r>
            <a:r>
              <a:rPr lang="en-US" baseline="0" dirty="0" smtClean="0"/>
              <a:t> during El Niño, it is wetter than normal across the southern tier of the US. This includes south and central 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 wetter than normal years across the south during El Niño. SST anomalies (departures from normal) for Dec 2015. Based on past El </a:t>
            </a:r>
            <a:r>
              <a:rPr lang="en-US" dirty="0" err="1" smtClean="0"/>
              <a:t>Niños</a:t>
            </a:r>
            <a:r>
              <a:rPr lang="en-US" dirty="0" smtClean="0"/>
              <a:t>, most of CA should receive above normal </a:t>
            </a:r>
            <a:r>
              <a:rPr lang="en-US" dirty="0" err="1" smtClean="0"/>
              <a:t>precip</a:t>
            </a:r>
            <a:r>
              <a:rPr lang="en-US" dirty="0" smtClean="0"/>
              <a:t> during El Niño.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6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Slight reduction in drought in N 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0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Southern California missed getting precipitation with worsening drought 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0B27-9463-426E-B1DC-1CE0FDCC11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4/6/16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4/6/16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358" y="586183"/>
            <a:ext cx="10020153" cy="2386605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Low Frequency variability of California  precipitation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83" y="2688315"/>
            <a:ext cx="3839102" cy="146304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Kaylyn King </a:t>
            </a:r>
          </a:p>
          <a:p>
            <a:pPr algn="ctr"/>
            <a:r>
              <a:rPr lang="en-US" sz="2800" dirty="0" smtClean="0"/>
              <a:t>Mentor: Dr. Mark Sinclair</a:t>
            </a:r>
            <a:endParaRPr lang="en-US" sz="2800" dirty="0"/>
          </a:p>
        </p:txBody>
      </p:sp>
      <p:pic>
        <p:nvPicPr>
          <p:cNvPr id="2050" name="Picture 2" descr="https://spacegrant.arizona.edu/sites/spacegrant.arizona.edu/files/about/logos/AZSGC%20Logo_300d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781" y="4762435"/>
            <a:ext cx="1339219" cy="20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pacegrant.oregonstate.edu/sites/spacegrant.oregonstate.edu/files/nasa-logo_larg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24" y="6018411"/>
            <a:ext cx="980114" cy="8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nternationalstudent.com/images/advisors/embry-riddle-logo.png.pagespeed.ce.Sg5BJ2YXm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5050"/>
            <a:ext cx="3578532" cy="96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360" y="4091718"/>
            <a:ext cx="7114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Department of Applied Aviation Sciences</a:t>
            </a:r>
          </a:p>
          <a:p>
            <a:pPr algn="ctr"/>
            <a:r>
              <a:rPr lang="en-US" sz="2400" dirty="0" smtClean="0"/>
              <a:t>Embry-Riddle Aeronautical University, Prescott, Arizona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461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469" y="280014"/>
            <a:ext cx="9567473" cy="1499616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Enso effect on California drought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82755" y="6228233"/>
            <a:ext cx="212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http://gacc.nifc.gov/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413" t="10597" r="9437"/>
          <a:stretch/>
        </p:blipFill>
        <p:spPr>
          <a:xfrm>
            <a:off x="8204886" y="2751438"/>
            <a:ext cx="3583460" cy="39258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87887" y="2390346"/>
            <a:ext cx="3845970" cy="4257389"/>
            <a:chOff x="-72098" y="2299962"/>
            <a:chExt cx="3739978" cy="41789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9165" r="11175"/>
            <a:stretch/>
          </p:blipFill>
          <p:spPr>
            <a:xfrm>
              <a:off x="-72098" y="2654333"/>
              <a:ext cx="3739978" cy="3824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2196" y="2299962"/>
              <a:ext cx="1631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Dec 15, 2015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262552" y="2390344"/>
            <a:ext cx="219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March 15,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wrcc.dri.edu/cgi-bin/anomimage.pl?calOctPpc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55" y="2191589"/>
            <a:ext cx="3492843" cy="45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62484" y="6347824"/>
            <a:ext cx="299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http://droughtmonitor.unl.edu/</a:t>
            </a:r>
          </a:p>
        </p:txBody>
      </p:sp>
    </p:spTree>
    <p:extLst>
      <p:ext uri="{BB962C8B-B14F-4D97-AF65-F5344CB8AC3E}">
        <p14:creationId xmlns:p14="http://schemas.microsoft.com/office/powerpoint/2010/main" val="3085132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140372"/>
            <a:ext cx="9720072" cy="1499616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Enso and the future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7" y="2283797"/>
            <a:ext cx="5288303" cy="4490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38" y="2283797"/>
            <a:ext cx="5638846" cy="42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12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324" y="2465475"/>
            <a:ext cx="9720071" cy="4023360"/>
          </a:xfrm>
        </p:spPr>
        <p:txBody>
          <a:bodyPr>
            <a:norm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3200" dirty="0" smtClean="0"/>
              <a:t>Current El Niño close to the strongest on record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3200" dirty="0" smtClean="0"/>
              <a:t>Drought levels were slightly reduced in Northern </a:t>
            </a:r>
            <a:r>
              <a:rPr lang="en-US" sz="3200" dirty="0"/>
              <a:t> </a:t>
            </a:r>
            <a:r>
              <a:rPr lang="en-US" sz="3200" dirty="0" smtClean="0"/>
              <a:t>California </a:t>
            </a:r>
          </a:p>
          <a:p>
            <a:pPr marL="182880" indent="-182880">
              <a:buFont typeface="Arial"/>
              <a:buChar char="•"/>
            </a:pPr>
            <a:r>
              <a:rPr lang="en-US" sz="3200" dirty="0" smtClean="0"/>
              <a:t>Expected </a:t>
            </a:r>
            <a:r>
              <a:rPr lang="en-US" sz="3200" dirty="0"/>
              <a:t>enhanced precipitation only occurred in northern California</a:t>
            </a:r>
          </a:p>
          <a:p>
            <a:pPr marL="182880" indent="-182880">
              <a:buFont typeface="Arial"/>
              <a:buChar char="•"/>
            </a:pPr>
            <a:r>
              <a:rPr lang="en-US" sz="3200" dirty="0" smtClean="0"/>
              <a:t>Southern California precipitation below normal with drought worsening 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11" y="0"/>
            <a:ext cx="9720072" cy="1499616"/>
          </a:xfrm>
        </p:spPr>
        <p:txBody>
          <a:bodyPr/>
          <a:lstStyle/>
          <a:p>
            <a:r>
              <a:rPr lang="en-US" dirty="0" smtClean="0"/>
              <a:t>Why less </a:t>
            </a:r>
            <a:r>
              <a:rPr lang="en-US" dirty="0" err="1" smtClean="0"/>
              <a:t>precip</a:t>
            </a:r>
            <a:r>
              <a:rPr lang="en-US" dirty="0" smtClean="0"/>
              <a:t> during current el Niño?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" y="3026055"/>
            <a:ext cx="6352583" cy="3554276"/>
          </a:xfrm>
          <a:prstGeom prst="rect">
            <a:avLst/>
          </a:prstGeom>
        </p:spPr>
      </p:pic>
      <p:pic>
        <p:nvPicPr>
          <p:cNvPr id="1026" name="Picture 2" descr="http://www.esrl.noaa.gov/psd/map/images/sst/sst.anom.seasonal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/>
          <a:stretch/>
        </p:blipFill>
        <p:spPr bwMode="auto">
          <a:xfrm>
            <a:off x="6177435" y="3182506"/>
            <a:ext cx="5742716" cy="353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2825578" y="4184822"/>
            <a:ext cx="1524000" cy="477794"/>
          </a:xfrm>
          <a:custGeom>
            <a:avLst/>
            <a:gdLst>
              <a:gd name="connsiteX0" fmla="*/ 0 w 1524000"/>
              <a:gd name="connsiteY0" fmla="*/ 477794 h 477794"/>
              <a:gd name="connsiteX1" fmla="*/ 494271 w 1524000"/>
              <a:gd name="connsiteY1" fmla="*/ 280086 h 477794"/>
              <a:gd name="connsiteX2" fmla="*/ 939114 w 1524000"/>
              <a:gd name="connsiteY2" fmla="*/ 57664 h 477794"/>
              <a:gd name="connsiteX3" fmla="*/ 1524000 w 1524000"/>
              <a:gd name="connsiteY3" fmla="*/ 0 h 477794"/>
              <a:gd name="connsiteX4" fmla="*/ 1524000 w 1524000"/>
              <a:gd name="connsiteY4" fmla="*/ 0 h 47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477794">
                <a:moveTo>
                  <a:pt x="0" y="477794"/>
                </a:moveTo>
                <a:cubicBezTo>
                  <a:pt x="168876" y="413951"/>
                  <a:pt x="337752" y="350108"/>
                  <a:pt x="494271" y="280086"/>
                </a:cubicBezTo>
                <a:cubicBezTo>
                  <a:pt x="650790" y="210064"/>
                  <a:pt x="767492" y="104345"/>
                  <a:pt x="939114" y="57664"/>
                </a:cubicBezTo>
                <a:cubicBezTo>
                  <a:pt x="1110736" y="10983"/>
                  <a:pt x="1524000" y="0"/>
                  <a:pt x="1524000" y="0"/>
                </a:cubicBezTo>
                <a:lnTo>
                  <a:pt x="1524000" y="0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674443" y="4061254"/>
            <a:ext cx="1219200" cy="283627"/>
          </a:xfrm>
          <a:custGeom>
            <a:avLst/>
            <a:gdLst>
              <a:gd name="connsiteX0" fmla="*/ 0 w 1219200"/>
              <a:gd name="connsiteY0" fmla="*/ 74141 h 283627"/>
              <a:gd name="connsiteX1" fmla="*/ 609600 w 1219200"/>
              <a:gd name="connsiteY1" fmla="*/ 280087 h 283627"/>
              <a:gd name="connsiteX2" fmla="*/ 1046206 w 1219200"/>
              <a:gd name="connsiteY2" fmla="*/ 189470 h 283627"/>
              <a:gd name="connsiteX3" fmla="*/ 1219200 w 1219200"/>
              <a:gd name="connsiteY3" fmla="*/ 0 h 283627"/>
              <a:gd name="connsiteX4" fmla="*/ 1219200 w 1219200"/>
              <a:gd name="connsiteY4" fmla="*/ 0 h 283627"/>
              <a:gd name="connsiteX5" fmla="*/ 1219200 w 1219200"/>
              <a:gd name="connsiteY5" fmla="*/ 0 h 28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" h="283627">
                <a:moveTo>
                  <a:pt x="0" y="74141"/>
                </a:moveTo>
                <a:cubicBezTo>
                  <a:pt x="217616" y="167503"/>
                  <a:pt x="435232" y="260866"/>
                  <a:pt x="609600" y="280087"/>
                </a:cubicBezTo>
                <a:cubicBezTo>
                  <a:pt x="783968" y="299309"/>
                  <a:pt x="944606" y="236151"/>
                  <a:pt x="1046206" y="189470"/>
                </a:cubicBezTo>
                <a:cubicBezTo>
                  <a:pt x="1147806" y="142789"/>
                  <a:pt x="1219200" y="0"/>
                  <a:pt x="1219200" y="0"/>
                </a:cubicBezTo>
                <a:lnTo>
                  <a:pt x="1219200" y="0"/>
                </a:lnTo>
                <a:lnTo>
                  <a:pt x="1219200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3611" y="2518283"/>
            <a:ext cx="492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Normal El Niño SST anomaly pattern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585679" y="2550283"/>
            <a:ext cx="492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Current El Niño SST anomaly pattern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3611" y="1231785"/>
            <a:ext cx="952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Hypothesis: Storms like to form near jet streams</a:t>
            </a:r>
          </a:p>
          <a:p>
            <a:r>
              <a:rPr lang="en-US" sz="2800" dirty="0" smtClean="0"/>
              <a:t>Jet streams favor enhanced horizontal temperature gradients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2435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469" y="362607"/>
            <a:ext cx="5365531" cy="14996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ENSO and precipitation - California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95396" y="2070259"/>
            <a:ext cx="17420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means enhanced </a:t>
            </a:r>
            <a:r>
              <a:rPr lang="en-US" dirty="0" err="1" smtClean="0"/>
              <a:t>precip</a:t>
            </a:r>
            <a:r>
              <a:rPr lang="en-US" dirty="0" smtClean="0"/>
              <a:t> during El Niño and reduced during La Niña</a:t>
            </a:r>
          </a:p>
          <a:p>
            <a:endParaRPr lang="en-US" dirty="0"/>
          </a:p>
          <a:p>
            <a:r>
              <a:rPr lang="en-US" dirty="0" smtClean="0"/>
              <a:t>Blue means enhanced </a:t>
            </a:r>
            <a:r>
              <a:rPr lang="en-US" dirty="0" err="1" smtClean="0"/>
              <a:t>precip</a:t>
            </a:r>
            <a:r>
              <a:rPr lang="en-US" dirty="0" smtClean="0"/>
              <a:t> during La Niña  and reduced during El Niño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" y="421841"/>
            <a:ext cx="6215174" cy="64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481" y="0"/>
            <a:ext cx="9720072" cy="1499616"/>
          </a:xfrm>
        </p:spPr>
        <p:txBody>
          <a:bodyPr/>
          <a:lstStyle/>
          <a:p>
            <a:r>
              <a:rPr lang="en-US" dirty="0" smtClean="0"/>
              <a:t>ENSO and precipitation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2" y="1094068"/>
            <a:ext cx="9804389" cy="5479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8497" y="1693908"/>
            <a:ext cx="239522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Red means enhanced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during El Niño and reduced during La Niña</a:t>
            </a:r>
          </a:p>
          <a:p>
            <a:endParaRPr lang="en-US" sz="2400" dirty="0"/>
          </a:p>
          <a:p>
            <a:r>
              <a:rPr lang="en-US" sz="2400" dirty="0" smtClean="0"/>
              <a:t>Blue means enhanced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during La Niña  and reduced during El Niño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094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095" y="809547"/>
            <a:ext cx="9720072" cy="922248"/>
          </a:xfrm>
        </p:spPr>
        <p:txBody>
          <a:bodyPr/>
          <a:lstStyle/>
          <a:p>
            <a:r>
              <a:rPr lang="en-US" dirty="0" smtClean="0"/>
              <a:t>Motivation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48464" y="1569664"/>
            <a:ext cx="8364753" cy="139346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I was raised in a farming community in central California growing up on 40 acres of almonds. Water rationing due to the ongoing drought has greatly reduced profits from the family farm during 2015-2016</a:t>
            </a: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dirty="0"/>
          </a:p>
        </p:txBody>
      </p:sp>
      <p:pic>
        <p:nvPicPr>
          <p:cNvPr id="1028" name="Picture 4" descr="http://bramanswanderings.files.wordpress.com/2014/02/orchard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" y="3199268"/>
            <a:ext cx="4058593" cy="268117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62" y="3199268"/>
            <a:ext cx="4159235" cy="2679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636" y="3199268"/>
            <a:ext cx="4493364" cy="2994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307" y="5975498"/>
            <a:ext cx="2647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Dead almonds</a:t>
            </a:r>
          </a:p>
          <a:p>
            <a:pPr algn="ctr"/>
            <a:r>
              <a:rPr lang="en-US" dirty="0" smtClean="0"/>
              <a:t>(may they R.I.P.)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997302" y="5454502"/>
            <a:ext cx="63796" cy="62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276726" y="5454502"/>
            <a:ext cx="574158" cy="669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3531" y="5903893"/>
            <a:ext cx="2647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Healthy almond trees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904661" y="4430285"/>
            <a:ext cx="1924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Healthy irrigated  almonds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66907" y="1041991"/>
            <a:ext cx="2797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crop has been abandoned due to lack of water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945318" y="2402958"/>
            <a:ext cx="814831" cy="16799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0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972" y="329185"/>
            <a:ext cx="9720072" cy="1499616"/>
          </a:xfrm>
          <a:noFill/>
        </p:spPr>
        <p:txBody>
          <a:bodyPr/>
          <a:lstStyle/>
          <a:p>
            <a:r>
              <a:rPr lang="en-US" dirty="0" smtClean="0"/>
              <a:t>Objective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909" y="1624458"/>
            <a:ext cx="10314903" cy="1566335"/>
          </a:xfrm>
        </p:spPr>
        <p:txBody>
          <a:bodyPr>
            <a:normAutofit/>
          </a:bodyPr>
          <a:lstStyle/>
          <a:p>
            <a:r>
              <a:rPr lang="en-US" sz="3300" dirty="0"/>
              <a:t>To understand the </a:t>
            </a:r>
            <a:r>
              <a:rPr lang="en-US" sz="3300" dirty="0" smtClean="0"/>
              <a:t>influence </a:t>
            </a:r>
            <a:r>
              <a:rPr lang="en-US" sz="3300" dirty="0"/>
              <a:t>of </a:t>
            </a:r>
            <a:r>
              <a:rPr lang="en-US" sz="3300" dirty="0" smtClean="0"/>
              <a:t>the El Niño-Southern Oscillation (ENSO) </a:t>
            </a:r>
            <a:r>
              <a:rPr lang="en-US" sz="3300" dirty="0"/>
              <a:t>o</a:t>
            </a:r>
            <a:r>
              <a:rPr lang="en-US" sz="3300" dirty="0" smtClean="0"/>
              <a:t>n the ongoing California drought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909" y="2988100"/>
            <a:ext cx="5722445" cy="33650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R</a:t>
            </a:r>
            <a:r>
              <a:rPr lang="en-US" sz="4000" dirty="0" smtClean="0"/>
              <a:t>esearch goals: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Assess strength of El Niño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Compare with previous El </a:t>
            </a:r>
            <a:r>
              <a:rPr lang="en-US" sz="3200" dirty="0" err="1" smtClean="0"/>
              <a:t>Niños</a:t>
            </a:r>
            <a:endParaRPr lang="en-US" sz="32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/>
              <a:t>Describe impact on California’s ongoing drought</a:t>
            </a:r>
          </a:p>
          <a:p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86450"/>
            <a:ext cx="4754880" cy="334157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253" y="2802566"/>
            <a:ext cx="5913319" cy="39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16" y="0"/>
            <a:ext cx="9720072" cy="1499616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What is el </a:t>
            </a:r>
            <a:r>
              <a:rPr lang="en-US" dirty="0" err="1" smtClean="0"/>
              <a:t>NiÑo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" y="1041992"/>
            <a:ext cx="12418828" cy="5909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6168" y="5231218"/>
            <a:ext cx="337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Abnormal warming of water off the coast of S. America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543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195" y="220891"/>
            <a:ext cx="9416266" cy="1499616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Enso has two phases – El </a:t>
            </a:r>
            <a:r>
              <a:rPr lang="en-US" dirty="0" err="1" smtClean="0"/>
              <a:t>NIÑo</a:t>
            </a:r>
            <a:r>
              <a:rPr lang="en-US" dirty="0" smtClean="0"/>
              <a:t> &amp; La Niña </a:t>
            </a:r>
            <a:endParaRPr lang="en-US" dirty="0"/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5136" r="7275"/>
          <a:stretch/>
        </p:blipFill>
        <p:spPr>
          <a:xfrm>
            <a:off x="421519" y="2307265"/>
            <a:ext cx="8563726" cy="3786983"/>
          </a:xfrm>
        </p:spPr>
      </p:pic>
      <p:sp>
        <p:nvSpPr>
          <p:cNvPr id="5" name="TextBox 4"/>
          <p:cNvSpPr txBox="1"/>
          <p:nvPr/>
        </p:nvSpPr>
        <p:spPr>
          <a:xfrm>
            <a:off x="978194" y="1845600"/>
            <a:ext cx="238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ENSO index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75367" y="6207085"/>
            <a:ext cx="503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 = El Niño  </a:t>
            </a:r>
            <a:r>
              <a:rPr lang="en-US" sz="2400" dirty="0" smtClean="0">
                <a:solidFill>
                  <a:srgbClr val="0070C0"/>
                </a:solidFill>
              </a:rPr>
              <a:t>Blue = La Niña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65195" y="1718774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El Niño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985247" y="2180439"/>
            <a:ext cx="1349600" cy="8375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28393" y="3157869"/>
            <a:ext cx="28140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current El Niño almost as strong as the past two strongest El </a:t>
            </a:r>
            <a:r>
              <a:rPr lang="en-US" sz="2800" dirty="0" err="1" smtClean="0"/>
              <a:t>Niños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703382" y="2414570"/>
            <a:ext cx="100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13206" y="2414570"/>
            <a:ext cx="100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4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6" y="1177129"/>
            <a:ext cx="9801277" cy="509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41" y="124256"/>
            <a:ext cx="9720072" cy="1145874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500" dirty="0" smtClean="0"/>
              <a:t>Impact of </a:t>
            </a:r>
            <a:r>
              <a:rPr lang="en-US" sz="4500" dirty="0" err="1" smtClean="0"/>
              <a:t>enso</a:t>
            </a:r>
            <a:r>
              <a:rPr lang="en-US" sz="4500" dirty="0"/>
              <a:t> </a:t>
            </a:r>
            <a:r>
              <a:rPr lang="en-US" sz="4500" dirty="0" smtClean="0"/>
              <a:t>on US precipitation</a:t>
            </a:r>
            <a:endParaRPr lang="en-US" sz="4500" dirty="0"/>
          </a:p>
        </p:txBody>
      </p:sp>
      <p:sp>
        <p:nvSpPr>
          <p:cNvPr id="13" name="TextBox 12"/>
          <p:cNvSpPr txBox="1"/>
          <p:nvPr/>
        </p:nvSpPr>
        <p:spPr>
          <a:xfrm>
            <a:off x="1205074" y="5934670"/>
            <a:ext cx="7877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between ENSO index and  0.25</a:t>
            </a:r>
            <a:r>
              <a:rPr lang="en-US" dirty="0" smtClean="0">
                <a:latin typeface="Calibri" panose="020F0502020204030204" pitchFamily="34" charset="0"/>
              </a:rPr>
              <a:t>⁰ resolution US precipitation dataset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Red means wet during El Niño and dry during La Niña</a:t>
            </a:r>
          </a:p>
          <a:p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</a:rPr>
              <a:t>Blue means wet during La Niña and dry during El Niño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1255158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Normal El </a:t>
            </a:r>
            <a:r>
              <a:rPr lang="en-US" dirty="0" err="1" smtClean="0"/>
              <a:t>NiÑo</a:t>
            </a:r>
            <a:r>
              <a:rPr lang="en-US" dirty="0" smtClean="0"/>
              <a:t> impacts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01" y="2198016"/>
            <a:ext cx="5718181" cy="4487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3" y="2198124"/>
            <a:ext cx="5602763" cy="43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6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610773" cy="1499616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The official forecast for CA, made in DEC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2109523"/>
            <a:ext cx="7733319" cy="4354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3957" y="2372497"/>
            <a:ext cx="23701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Did this happen?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Or was this El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No-show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6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The current California drought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0646" y="2248432"/>
            <a:ext cx="7758476" cy="43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18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</TotalTime>
  <Words>530</Words>
  <Application>Microsoft Macintosh PowerPoint</Application>
  <PresentationFormat>Custom</PresentationFormat>
  <Paragraphs>77</Paragraphs>
  <Slides>15</Slides>
  <Notes>10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Integral</vt:lpstr>
      <vt:lpstr>Low Frequency variability of California  precipitation </vt:lpstr>
      <vt:lpstr>Motivation </vt:lpstr>
      <vt:lpstr>Objective </vt:lpstr>
      <vt:lpstr>What is el NiÑo? </vt:lpstr>
      <vt:lpstr>Enso has two phases – El NIÑo &amp; La Niña </vt:lpstr>
      <vt:lpstr>Impact of enso on US precipitation</vt:lpstr>
      <vt:lpstr>Normal El NiÑo impacts</vt:lpstr>
      <vt:lpstr>The official forecast for CA, made in DEC 2015</vt:lpstr>
      <vt:lpstr>The current California drought</vt:lpstr>
      <vt:lpstr>Enso effect on California drought</vt:lpstr>
      <vt:lpstr>Enso and the future</vt:lpstr>
      <vt:lpstr>Conclusion </vt:lpstr>
      <vt:lpstr>Why less precip during current el Niño?</vt:lpstr>
      <vt:lpstr>ENSO and precipitation - California</vt:lpstr>
      <vt:lpstr>ENSO and precipitation</vt:lpstr>
    </vt:vector>
  </TitlesOfParts>
  <Company>ERAU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Frequency variability of California  precipitation</dc:title>
  <dc:creator>King, Kaylyn R.</dc:creator>
  <cp:lastModifiedBy>Kaylyn King</cp:lastModifiedBy>
  <cp:revision>68</cp:revision>
  <dcterms:created xsi:type="dcterms:W3CDTF">2016-03-13T20:18:29Z</dcterms:created>
  <dcterms:modified xsi:type="dcterms:W3CDTF">2016-04-06T23:45:42Z</dcterms:modified>
</cp:coreProperties>
</file>